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5"/>
  </p:notesMasterIdLst>
  <p:handoutMasterIdLst>
    <p:handoutMasterId r:id="rId16"/>
  </p:handoutMasterIdLst>
  <p:sldIdLst>
    <p:sldId id="366" r:id="rId2"/>
    <p:sldId id="367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77" r:id="rId12"/>
    <p:sldId id="387" r:id="rId13"/>
    <p:sldId id="38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google.com/imgres?imgurl=http://www.macdesktops.net/data/532/30019simpsons341024x768-med.jpg&amp;imgrefurl=http://www.macdesktops.net/showphoto.php/photo/3313&amp;h=300&amp;w=400&amp;sz=10&amp;hl=en&amp;start=10&amp;tbnid=Y_656oIbnvvF9M:&amp;tbnh=93&amp;tbnw=124&amp;prev=/images?q=exray&amp;gbv=2&amp;svnum=10&amp;hl=e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Protein Synthesis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71537" y="5105400"/>
            <a:ext cx="7391400" cy="533400"/>
          </a:xfrm>
        </p:spPr>
        <p:txBody>
          <a:bodyPr>
            <a:normAutofit/>
          </a:bodyPr>
          <a:lstStyle/>
          <a:p>
            <a:r>
              <a:rPr lang="en-US" sz="1900" dirty="0" smtClean="0"/>
              <a:t>Lesson 2 – Mutations(</a:t>
            </a:r>
            <a:r>
              <a:rPr lang="en-US" sz="1900" i="1" dirty="0" smtClean="0"/>
              <a:t>Inquiry into Life pg. 500-501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555776" y="0"/>
            <a:ext cx="3915282" cy="3580996"/>
            <a:chOff x="2555776" y="0"/>
            <a:chExt cx="3915282" cy="35809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4634" y="34875"/>
              <a:ext cx="3816424" cy="3546121"/>
            </a:xfrm>
            <a:prstGeom prst="rect">
              <a:avLst/>
            </a:prstGeom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2555776" y="34875"/>
              <a:ext cx="216024" cy="3546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63788" y="0"/>
              <a:ext cx="3807270" cy="116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Examples of 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Down Syndrome</a:t>
            </a:r>
          </a:p>
          <a:p>
            <a:pPr lvl="1"/>
            <a:r>
              <a:rPr lang="en-CA" dirty="0" smtClean="0"/>
              <a:t>A chromosomal </a:t>
            </a:r>
            <a:r>
              <a:rPr lang="en-CA" b="1" dirty="0" smtClean="0"/>
              <a:t>translocation</a:t>
            </a:r>
          </a:p>
          <a:p>
            <a:pPr lvl="1"/>
            <a:r>
              <a:rPr lang="en-CA" dirty="0" smtClean="0"/>
              <a:t>Part of chromosome #21 becomes attached to another chromosome (#12, 14, 14, or 22)</a:t>
            </a:r>
          </a:p>
          <a:p>
            <a:pPr lvl="1"/>
            <a:r>
              <a:rPr lang="en-CA" dirty="0" smtClean="0"/>
              <a:t>Also have 2 normal chromosome #21</a:t>
            </a:r>
          </a:p>
          <a:p>
            <a:r>
              <a:rPr lang="en-CA" dirty="0" smtClean="0"/>
              <a:t>Sickle Cell Anemia</a:t>
            </a:r>
          </a:p>
          <a:p>
            <a:pPr lvl="1"/>
            <a:r>
              <a:rPr lang="en-CA" dirty="0" smtClean="0"/>
              <a:t>Substitution of a base to produce a different amino acid</a:t>
            </a:r>
          </a:p>
          <a:p>
            <a:pPr lvl="1"/>
            <a:r>
              <a:rPr lang="en-CA" dirty="0" smtClean="0"/>
              <a:t>Results in </a:t>
            </a:r>
            <a:r>
              <a:rPr lang="en-CA" b="1" dirty="0" smtClean="0"/>
              <a:t>abnormal hemoglobin molecules</a:t>
            </a:r>
          </a:p>
          <a:p>
            <a:pPr lvl="1"/>
            <a:r>
              <a:rPr lang="en-CA" dirty="0" smtClean="0"/>
              <a:t>Prevalent in African Americans (10% carry the trait)</a:t>
            </a:r>
          </a:p>
          <a:p>
            <a:pPr lvl="1"/>
            <a:r>
              <a:rPr lang="en-CA" dirty="0" smtClean="0"/>
              <a:t>Causes </a:t>
            </a:r>
            <a:r>
              <a:rPr lang="en-CA" b="1" dirty="0" smtClean="0"/>
              <a:t>decreased ability for blood to carry oxygen</a:t>
            </a:r>
          </a:p>
          <a:p>
            <a:pPr lvl="1"/>
            <a:r>
              <a:rPr lang="en-CA" dirty="0" smtClean="0"/>
              <a:t>2 chromosomes: 1 normal/1 sickle, actually protects against malaria</a:t>
            </a:r>
          </a:p>
          <a:p>
            <a:pPr lvl="1"/>
            <a:r>
              <a:rPr lang="en-CA" dirty="0" smtClean="0"/>
              <a:t>If both chromosomes are sickle, the condition is fatal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0362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ontent Placeholder 2"/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endParaRPr lang="en-CA" smtClean="0"/>
          </a:p>
        </p:txBody>
      </p:sp>
      <p:sp>
        <p:nvSpPr>
          <p:cNvPr id="46083" name="Rectangle 1026"/>
          <p:cNvSpPr txBox="1">
            <a:spLocks noChangeArrowheads="1"/>
          </p:cNvSpPr>
          <p:nvPr/>
        </p:nvSpPr>
        <p:spPr bwMode="auto">
          <a:xfrm>
            <a:off x="609600" y="2286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altLang="zh-CN" sz="4400">
                <a:ea typeface="宋体" charset="-122"/>
              </a:rPr>
              <a:t>Sickle cell anemia….</a:t>
            </a:r>
          </a:p>
        </p:txBody>
      </p:sp>
      <p:pic>
        <p:nvPicPr>
          <p:cNvPr id="46084" name="Picture 1027" descr="05-19-SickleCellDisease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8"/>
          <a:stretch>
            <a:fillRect/>
          </a:stretch>
        </p:blipFill>
        <p:spPr bwMode="auto">
          <a:xfrm>
            <a:off x="374650" y="838200"/>
            <a:ext cx="876935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69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Examples of 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Cancer</a:t>
            </a:r>
          </a:p>
          <a:p>
            <a:pPr lvl="1"/>
            <a:r>
              <a:rPr lang="en-CA" dirty="0" smtClean="0"/>
              <a:t>A somatic mutation – affects an individuals body cells</a:t>
            </a:r>
          </a:p>
          <a:p>
            <a:pPr lvl="1"/>
            <a:r>
              <a:rPr lang="en-CA" dirty="0" smtClean="0"/>
              <a:t>Results in uncontrolled growth of abnormal body cells that fail to stay in the organ where they arose</a:t>
            </a:r>
          </a:p>
          <a:p>
            <a:r>
              <a:rPr lang="en-CA" dirty="0" smtClean="0"/>
              <a:t>Hemophilia</a:t>
            </a:r>
          </a:p>
          <a:p>
            <a:pPr lvl="1"/>
            <a:r>
              <a:rPr lang="en-CA" dirty="0" smtClean="0"/>
              <a:t>A germinal mutation (a mutation of the original sex cells)</a:t>
            </a:r>
          </a:p>
          <a:p>
            <a:pPr lvl="1"/>
            <a:r>
              <a:rPr lang="en-CA" dirty="0" smtClean="0"/>
              <a:t>Passed on to the individual from a previous generation</a:t>
            </a:r>
          </a:p>
          <a:p>
            <a:pPr lvl="1"/>
            <a:r>
              <a:rPr lang="en-CA" b="1" dirty="0" smtClean="0"/>
              <a:t>Impair the body’s ability to control blood clotting</a:t>
            </a:r>
          </a:p>
          <a:p>
            <a:pPr lvl="1"/>
            <a:r>
              <a:rPr lang="en-CA" b="1" dirty="0" smtClean="0"/>
              <a:t>Known as the “royal disease”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1453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Homework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Finish the handout given to you last class</a:t>
            </a:r>
          </a:p>
          <a:p>
            <a:r>
              <a:rPr lang="en-CA" dirty="0" smtClean="0"/>
              <a:t>Next day we will have an assignment due in class</a:t>
            </a:r>
          </a:p>
          <a:p>
            <a:r>
              <a:rPr lang="en-CA" dirty="0" smtClean="0"/>
              <a:t>Next week (probably Tuesday) we will have a DNA replication/Protein Synthesis test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2776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Explain how mutations in DNA affect protein synthesis, including:</a:t>
            </a:r>
          </a:p>
          <a:p>
            <a:pPr lvl="1"/>
            <a:r>
              <a:rPr lang="en-US" sz="2800" dirty="0" smtClean="0"/>
              <a:t>Give examples of two environmental mutagens that can cause mutations in humans</a:t>
            </a:r>
          </a:p>
          <a:p>
            <a:pPr lvl="1"/>
            <a:r>
              <a:rPr lang="en-US" sz="2800" dirty="0" smtClean="0"/>
              <a:t>Use examples to explain how mutations in DNA change the sequence of amino acids in a polypeptide chain, and as a result may lead to genetic disorders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219200"/>
            <a:ext cx="8435280" cy="4937760"/>
          </a:xfrm>
        </p:spPr>
        <p:txBody>
          <a:bodyPr/>
          <a:lstStyle/>
          <a:p>
            <a:r>
              <a:rPr lang="en-CA" dirty="0" smtClean="0"/>
              <a:t>A mutation can be considered a </a:t>
            </a:r>
            <a:r>
              <a:rPr lang="en-CA" b="1" dirty="0" smtClean="0"/>
              <a:t>biological error that produces a change in the organism in some way</a:t>
            </a:r>
          </a:p>
          <a:p>
            <a:r>
              <a:rPr lang="en-CA" dirty="0" smtClean="0"/>
              <a:t>Mutations may have no effect, may be harmful, may be fatal, or may even be beneficial</a:t>
            </a:r>
          </a:p>
          <a:p>
            <a:r>
              <a:rPr lang="en-CA" dirty="0" smtClean="0"/>
              <a:t>Naturally occurring mutations are a key idea in the Theory of Evolution</a:t>
            </a:r>
            <a:endParaRPr lang="en-CA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573463"/>
            <a:ext cx="9144000" cy="3284537"/>
            <a:chOff x="0" y="3573463"/>
            <a:chExt cx="9144000" cy="3284537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4075" y="4365625"/>
              <a:ext cx="2000250" cy="236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1163"/>
              <a:ext cx="2333625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625" y="5429250"/>
              <a:ext cx="1647825" cy="142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75" y="3933825"/>
              <a:ext cx="1943100" cy="179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6550" y="3573463"/>
              <a:ext cx="2457450" cy="185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338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262" y="5183"/>
            <a:ext cx="3831738" cy="2555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Chromosomal Mutations</a:t>
            </a:r>
          </a:p>
          <a:p>
            <a:pPr lvl="1"/>
            <a:r>
              <a:rPr lang="en-CA" b="1" dirty="0" smtClean="0"/>
              <a:t>Affect a chromosome and ther</a:t>
            </a:r>
            <a:r>
              <a:rPr lang="en-CA" b="1" dirty="0" smtClean="0">
                <a:solidFill>
                  <a:schemeClr val="bg1"/>
                </a:solidFill>
              </a:rPr>
              <a:t>efore</a:t>
            </a:r>
            <a:r>
              <a:rPr lang="en-CA" b="1" dirty="0" smtClean="0"/>
              <a:t> </a:t>
            </a:r>
            <a:r>
              <a:rPr lang="en-CA" b="1" dirty="0" smtClean="0">
                <a:solidFill>
                  <a:schemeClr val="bg1"/>
                </a:solidFill>
              </a:rPr>
              <a:t>many genes</a:t>
            </a:r>
          </a:p>
          <a:p>
            <a:pPr lvl="1"/>
            <a:r>
              <a:rPr lang="en-CA" dirty="0" smtClean="0"/>
              <a:t>Example: Down’s syndrome</a:t>
            </a:r>
          </a:p>
          <a:p>
            <a:r>
              <a:rPr lang="en-CA" dirty="0" smtClean="0"/>
              <a:t>Gene Mutations</a:t>
            </a:r>
          </a:p>
          <a:p>
            <a:pPr lvl="1"/>
            <a:r>
              <a:rPr lang="en-CA" b="1" dirty="0" smtClean="0"/>
              <a:t>Affect a single gene</a:t>
            </a:r>
          </a:p>
          <a:p>
            <a:pPr lvl="1"/>
            <a:r>
              <a:rPr lang="en-CA" dirty="0" smtClean="0"/>
              <a:t>Examples: Hemophilia, sickle cell anemia</a:t>
            </a:r>
            <a:endParaRPr lang="en-CA" dirty="0"/>
          </a:p>
        </p:txBody>
      </p:sp>
      <p:pic>
        <p:nvPicPr>
          <p:cNvPr id="4" name="Picture 6" descr="sickle-ce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08" y="3922755"/>
            <a:ext cx="4252798" cy="2974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emophil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58" y="4031884"/>
            <a:ext cx="4050284" cy="27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16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Mutations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Germinal Mutations</a:t>
            </a:r>
          </a:p>
          <a:p>
            <a:pPr lvl="1"/>
            <a:r>
              <a:rPr lang="en-CA" dirty="0" smtClean="0"/>
              <a:t>An inherited </a:t>
            </a:r>
            <a:r>
              <a:rPr lang="en-CA" b="1" dirty="0" smtClean="0"/>
              <a:t>change or mutation of a sex cell (egg or sperm) so all body cells inherit that defective DNA</a:t>
            </a:r>
          </a:p>
          <a:p>
            <a:pPr lvl="1"/>
            <a:r>
              <a:rPr lang="en-CA" dirty="0" smtClean="0"/>
              <a:t>Germinal mutations can be chromosomal or gene mutations</a:t>
            </a:r>
          </a:p>
          <a:p>
            <a:r>
              <a:rPr lang="en-CA" dirty="0" smtClean="0"/>
              <a:t>Somatic Mutation</a:t>
            </a:r>
          </a:p>
          <a:p>
            <a:pPr lvl="1"/>
            <a:r>
              <a:rPr lang="en-CA" b="1" dirty="0" smtClean="0"/>
              <a:t>A mutation after development is underway</a:t>
            </a:r>
          </a:p>
          <a:p>
            <a:pPr lvl="1"/>
            <a:r>
              <a:rPr lang="en-CA" b="1" dirty="0" smtClean="0"/>
              <a:t>Only some cells are affected</a:t>
            </a:r>
          </a:p>
          <a:p>
            <a:pPr lvl="1"/>
            <a:r>
              <a:rPr lang="en-CA" dirty="0" smtClean="0"/>
              <a:t>Example: birth marks, cancer</a:t>
            </a:r>
          </a:p>
        </p:txBody>
      </p:sp>
    </p:spTree>
    <p:extLst>
      <p:ext uri="{BB962C8B-B14F-4D97-AF65-F5344CB8AC3E}">
        <p14:creationId xmlns:p14="http://schemas.microsoft.com/office/powerpoint/2010/main" val="309938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Causes of Mutation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Can arise </a:t>
            </a:r>
            <a:r>
              <a:rPr lang="en-CA" b="1" dirty="0" smtClean="0"/>
              <a:t>spontaneously</a:t>
            </a:r>
            <a:r>
              <a:rPr lang="en-CA" dirty="0" smtClean="0"/>
              <a:t> (due to an unknown cause) or may be caused by an </a:t>
            </a:r>
            <a:r>
              <a:rPr lang="en-CA" b="1" dirty="0" smtClean="0"/>
              <a:t>environmental factor</a:t>
            </a:r>
          </a:p>
          <a:p>
            <a:r>
              <a:rPr lang="en-CA" dirty="0" smtClean="0"/>
              <a:t>A factor that increases the chance of mutation is called a </a:t>
            </a:r>
            <a:r>
              <a:rPr lang="en-CA" b="1" dirty="0" smtClean="0"/>
              <a:t>mutagen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9863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Environmental Mutagens	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440402" cy="4937760"/>
          </a:xfrm>
        </p:spPr>
        <p:txBody>
          <a:bodyPr/>
          <a:lstStyle/>
          <a:p>
            <a:r>
              <a:rPr lang="en-CA" dirty="0" smtClean="0"/>
              <a:t>1) Chemical – food additives</a:t>
            </a:r>
          </a:p>
          <a:p>
            <a:pPr lvl="1"/>
            <a:r>
              <a:rPr lang="en-CA" b="1" dirty="0" smtClean="0"/>
              <a:t>Hallucinogenic drugs (LSD)</a:t>
            </a:r>
          </a:p>
          <a:p>
            <a:pPr lvl="1"/>
            <a:r>
              <a:rPr lang="en-CA" b="1" dirty="0" smtClean="0"/>
              <a:t>Pesticides/fertilizers</a:t>
            </a:r>
          </a:p>
          <a:p>
            <a:pPr lvl="1"/>
            <a:r>
              <a:rPr lang="en-CA" b="1" dirty="0" smtClean="0"/>
              <a:t>Industrial chemicals</a:t>
            </a:r>
          </a:p>
          <a:p>
            <a:r>
              <a:rPr lang="en-CA" dirty="0" smtClean="0"/>
              <a:t>2) Radiation</a:t>
            </a:r>
          </a:p>
          <a:p>
            <a:pPr lvl="1"/>
            <a:r>
              <a:rPr lang="en-CA" dirty="0" smtClean="0"/>
              <a:t>Non-visible short wavelengths from electromagnetic spectrum</a:t>
            </a:r>
          </a:p>
          <a:p>
            <a:pPr lvl="1"/>
            <a:r>
              <a:rPr lang="en-CA" dirty="0" smtClean="0"/>
              <a:t>The greater the exposure the greater the risk</a:t>
            </a:r>
          </a:p>
        </p:txBody>
      </p:sp>
      <p:pic>
        <p:nvPicPr>
          <p:cNvPr id="4" name="Picture 6" descr="30019simpsons341024x768-med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582" y="2092390"/>
            <a:ext cx="3491880" cy="271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02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27" y="3573016"/>
            <a:ext cx="2381250" cy="3171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Environmental Mutagens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Suspected mutagens are tested on bacteria and other organisms such as fruit flies, and then mammals (rats, mice)</a:t>
            </a:r>
          </a:p>
          <a:p>
            <a:r>
              <a:rPr lang="en-CA" dirty="0" smtClean="0"/>
              <a:t>If mutations (such as cancer) develop, the government restricts its use</a:t>
            </a:r>
          </a:p>
          <a:p>
            <a:r>
              <a:rPr lang="en-CA" dirty="0" smtClean="0"/>
              <a:t>Mutagens that lead to an increased chance of cancer are called </a:t>
            </a:r>
            <a:r>
              <a:rPr lang="en-CA" b="1" dirty="0" smtClean="0"/>
              <a:t>carcinogens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4842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Defects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Gene mutations – affect single genes</a:t>
            </a:r>
          </a:p>
          <a:p>
            <a:pPr lvl="1"/>
            <a:r>
              <a:rPr lang="en-CA" dirty="0" smtClean="0"/>
              <a:t>Result from 1 or more nucleotide changes</a:t>
            </a:r>
          </a:p>
          <a:p>
            <a:r>
              <a:rPr lang="en-CA" dirty="0" smtClean="0"/>
              <a:t>Example: Normal strand 	CAT/ATT/TAG</a:t>
            </a:r>
          </a:p>
          <a:p>
            <a:r>
              <a:rPr lang="en-CA" dirty="0" smtClean="0"/>
              <a:t>Addition: CAA/TAT/TTA/G</a:t>
            </a:r>
          </a:p>
          <a:p>
            <a:pPr lvl="1"/>
            <a:r>
              <a:rPr lang="en-CA" dirty="0" smtClean="0"/>
              <a:t>Added an extra A</a:t>
            </a:r>
          </a:p>
          <a:p>
            <a:r>
              <a:rPr lang="en-CA" dirty="0" smtClean="0"/>
              <a:t>Deletion: CTA/TTT/AG</a:t>
            </a:r>
          </a:p>
          <a:p>
            <a:pPr lvl="1"/>
            <a:r>
              <a:rPr lang="en-CA" dirty="0" smtClean="0"/>
              <a:t>Lost the first A</a:t>
            </a:r>
          </a:p>
          <a:p>
            <a:r>
              <a:rPr lang="en-CA" dirty="0" smtClean="0"/>
              <a:t>Substitution: CAT/TAT/TAG</a:t>
            </a:r>
          </a:p>
          <a:p>
            <a:pPr lvl="1"/>
            <a:r>
              <a:rPr lang="en-CA" dirty="0" smtClean="0"/>
              <a:t>The A and T switched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126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2906</TotalTime>
  <Words>533</Words>
  <Application>Microsoft Office PowerPoint</Application>
  <PresentationFormat>On-screen Show 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Origin</vt:lpstr>
      <vt:lpstr>Cell Biology: Protein Synthesis</vt:lpstr>
      <vt:lpstr>Today’s Objectives</vt:lpstr>
      <vt:lpstr>Mutations</vt:lpstr>
      <vt:lpstr>Types of Mutations</vt:lpstr>
      <vt:lpstr>Types of Mutations</vt:lpstr>
      <vt:lpstr>Causes of Mutation</vt:lpstr>
      <vt:lpstr>Environmental Mutagens </vt:lpstr>
      <vt:lpstr>Environmental Mutagens</vt:lpstr>
      <vt:lpstr>Types of Defects</vt:lpstr>
      <vt:lpstr>Examples of Mutations</vt:lpstr>
      <vt:lpstr>PowerPoint Presentation</vt:lpstr>
      <vt:lpstr>Examples of Mutations</vt:lpstr>
      <vt:lpstr>Homework</vt:lpstr>
    </vt:vector>
  </TitlesOfParts>
  <Company>Bill Rogers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T-rev</cp:lastModifiedBy>
  <cp:revision>255</cp:revision>
  <dcterms:modified xsi:type="dcterms:W3CDTF">2012-12-03T15:05:28Z</dcterms:modified>
</cp:coreProperties>
</file>